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media/image8.png" ContentType="image/png"/>
  <Override PartName="/ppt/media/image7.jpeg" ContentType="image/jpeg"/>
  <Override PartName="/ppt/media/image2.jpeg" ContentType="image/jpeg"/>
  <Override PartName="/ppt/media/image1.png" ContentType="image/png"/>
  <Override PartName="/ppt/media/image3.jpeg" ContentType="image/jpeg"/>
  <Override PartName="/ppt/media/image4.jpeg" ContentType="image/jpeg"/>
  <Override PartName="/ppt/media/image5.jpeg" ContentType="image/jpeg"/>
  <Override PartName="/ppt/media/image6.jpeg" ContentType="image/jpe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s/_rels/slide1.xml.rels" ContentType="application/vnd.openxmlformats-package.relationships+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Lst>
  <p:sldSz cx="9144000" cy="6858000"/>
  <p:notesSz cx="7010400" cy="9296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sldImg"/>
          </p:nvPr>
        </p:nvSpPr>
        <p:spPr>
          <a:xfrm>
            <a:off x="533520" y="764280"/>
            <a:ext cx="6704640" cy="3771360"/>
          </a:xfrm>
          <a:prstGeom prst="rect">
            <a:avLst/>
          </a:prstGeom>
        </p:spPr>
        <p:txBody>
          <a:bodyPr lIns="0" rIns="0" tIns="0" bIns="0" anchor="ct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4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6"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47"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48"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49" name="PlaceHolder 6"/>
          <p:cNvSpPr>
            <a:spLocks noGrp="1"/>
          </p:cNvSpPr>
          <p:nvPr>
            <p:ph type="sldNum"/>
          </p:nvPr>
        </p:nvSpPr>
        <p:spPr>
          <a:xfrm>
            <a:off x="4399200" y="9555480"/>
            <a:ext cx="3372840" cy="502560"/>
          </a:xfrm>
          <a:prstGeom prst="rect">
            <a:avLst/>
          </a:prstGeom>
        </p:spPr>
        <p:txBody>
          <a:bodyPr lIns="0" rIns="0" tIns="0" bIns="0" anchor="b"/>
          <a:p>
            <a:pPr algn="r"/>
            <a:fld id="{9CA9BDE5-0CF9-400C-BC59-FE5099A2D7A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sldImg"/>
          </p:nvPr>
        </p:nvSpPr>
        <p:spPr>
          <a:xfrm>
            <a:off x="1414440" y="1162080"/>
            <a:ext cx="4179600" cy="3134880"/>
          </a:xfrm>
          <a:prstGeom prst="rect">
            <a:avLst/>
          </a:prstGeom>
        </p:spPr>
      </p:sp>
      <p:sp>
        <p:nvSpPr>
          <p:cNvPr id="58" name="PlaceHolder 2"/>
          <p:cNvSpPr>
            <a:spLocks noGrp="1"/>
          </p:cNvSpPr>
          <p:nvPr>
            <p:ph type="body"/>
          </p:nvPr>
        </p:nvSpPr>
        <p:spPr>
          <a:xfrm>
            <a:off x="701640" y="4473720"/>
            <a:ext cx="5605560" cy="3659400"/>
          </a:xfrm>
          <a:prstGeom prst="rect">
            <a:avLst/>
          </a:prstGeom>
        </p:spPr>
        <p:txBody>
          <a:bodyPr lIns="0" rIns="0" tIns="0" bIns="0"/>
          <a:p>
            <a:endParaRPr b="0" lang="en-US" sz="2000" spc="-1" strike="noStrike">
              <a:latin typeface="Arial"/>
            </a:endParaRPr>
          </a:p>
        </p:txBody>
      </p:sp>
      <p:sp>
        <p:nvSpPr>
          <p:cNvPr id="59" name="CustomShape 3"/>
          <p:cNvSpPr/>
          <p:nvPr/>
        </p:nvSpPr>
        <p:spPr>
          <a:xfrm>
            <a:off x="3970440" y="8829720"/>
            <a:ext cx="3036960" cy="465120"/>
          </a:xfrm>
          <a:prstGeom prst="rect">
            <a:avLst/>
          </a:prstGeom>
          <a:noFill/>
          <a:ln>
            <a:noFill/>
          </a:ln>
        </p:spPr>
        <p:style>
          <a:lnRef idx="0"/>
          <a:fillRef idx="0"/>
          <a:effectRef idx="0"/>
          <a:fontRef idx="minor"/>
        </p:style>
        <p:txBody>
          <a:bodyPr lIns="90000" rIns="90000" tIns="45000" bIns="45000" anchor="b"/>
          <a:p>
            <a:pPr algn="r">
              <a:lnSpc>
                <a:spcPct val="100000"/>
              </a:lnSpc>
            </a:pPr>
            <a:fld id="{98607329-4A27-4220-B898-0213F03DC2D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Arial"/>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Arial"/>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Arial"/>
            </a:endParaRPr>
          </a:p>
        </p:txBody>
      </p:sp>
      <p:sp>
        <p:nvSpPr>
          <p:cNvPr id="3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4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Arial"/>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Arial"/>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Arial"/>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Arial"/>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Arial"/>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 Id="rId16" Type="http://schemas.openxmlformats.org/officeDocument/2006/relationships/slideLayout" Target="../slideLayouts/slideLayout8.xml"/><Relationship Id="rId17" Type="http://schemas.openxmlformats.org/officeDocument/2006/relationships/slideLayout" Target="../slideLayouts/slideLayout9.xml"/><Relationship Id="rId18" Type="http://schemas.openxmlformats.org/officeDocument/2006/relationships/slideLayout" Target="../slideLayouts/slideLayout10.xml"/><Relationship Id="rId19" Type="http://schemas.openxmlformats.org/officeDocument/2006/relationships/slideLayout" Target="../slideLayouts/slideLayout11.xml"/><Relationship Id="rId20"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6" descr=""/>
          <p:cNvPicPr/>
          <p:nvPr/>
        </p:nvPicPr>
        <p:blipFill>
          <a:blip r:embed="rId3"/>
          <a:stretch/>
        </p:blipFill>
        <p:spPr>
          <a:xfrm>
            <a:off x="0" y="0"/>
            <a:ext cx="9142560" cy="6856560"/>
          </a:xfrm>
          <a:prstGeom prst="rect">
            <a:avLst/>
          </a:prstGeom>
          <a:ln>
            <a:noFill/>
          </a:ln>
        </p:spPr>
      </p:pic>
      <p:pic>
        <p:nvPicPr>
          <p:cNvPr id="1" name="Picture 7" descr=""/>
          <p:cNvPicPr/>
          <p:nvPr/>
        </p:nvPicPr>
        <p:blipFill>
          <a:blip r:embed="rId4"/>
          <a:stretch/>
        </p:blipFill>
        <p:spPr>
          <a:xfrm>
            <a:off x="0" y="0"/>
            <a:ext cx="9142560" cy="6856560"/>
          </a:xfrm>
          <a:prstGeom prst="rect">
            <a:avLst/>
          </a:prstGeom>
          <a:ln>
            <a:noFill/>
          </a:ln>
        </p:spPr>
      </p:pic>
      <p:pic>
        <p:nvPicPr>
          <p:cNvPr id="2" name="Picture 8" descr=""/>
          <p:cNvPicPr/>
          <p:nvPr/>
        </p:nvPicPr>
        <p:blipFill>
          <a:blip r:embed="rId5"/>
          <a:stretch/>
        </p:blipFill>
        <p:spPr>
          <a:xfrm>
            <a:off x="0" y="0"/>
            <a:ext cx="9142560" cy="6856560"/>
          </a:xfrm>
          <a:prstGeom prst="rect">
            <a:avLst/>
          </a:prstGeom>
          <a:ln>
            <a:noFill/>
          </a:ln>
        </p:spPr>
      </p:pic>
      <p:pic>
        <p:nvPicPr>
          <p:cNvPr id="3" name="Picture 9" descr=""/>
          <p:cNvPicPr/>
          <p:nvPr/>
        </p:nvPicPr>
        <p:blipFill>
          <a:blip r:embed="rId6"/>
          <a:stretch/>
        </p:blipFill>
        <p:spPr>
          <a:xfrm>
            <a:off x="0" y="0"/>
            <a:ext cx="9142560" cy="6856560"/>
          </a:xfrm>
          <a:prstGeom prst="rect">
            <a:avLst/>
          </a:prstGeom>
          <a:ln>
            <a:noFill/>
          </a:ln>
        </p:spPr>
      </p:pic>
      <p:pic>
        <p:nvPicPr>
          <p:cNvPr id="4" name="Picture 10" descr=""/>
          <p:cNvPicPr/>
          <p:nvPr/>
        </p:nvPicPr>
        <p:blipFill>
          <a:blip r:embed="rId7"/>
          <a:stretch/>
        </p:blipFill>
        <p:spPr>
          <a:xfrm>
            <a:off x="0" y="0"/>
            <a:ext cx="9142560" cy="6856560"/>
          </a:xfrm>
          <a:prstGeom prst="rect">
            <a:avLst/>
          </a:prstGeom>
          <a:ln>
            <a:noFill/>
          </a:ln>
        </p:spPr>
      </p:pic>
      <p:pic>
        <p:nvPicPr>
          <p:cNvPr id="5" name="Picture 11" descr=""/>
          <p:cNvPicPr/>
          <p:nvPr/>
        </p:nvPicPr>
        <p:blipFill>
          <a:blip r:embed="rId8"/>
          <a:stretch/>
        </p:blipFill>
        <p:spPr>
          <a:xfrm>
            <a:off x="0" y="0"/>
            <a:ext cx="9142560" cy="6856560"/>
          </a:xfrm>
          <a:prstGeom prst="rect">
            <a:avLst/>
          </a:prstGeom>
          <a:ln>
            <a:noFill/>
          </a:ln>
        </p:spPr>
      </p:pic>
      <p:sp>
        <p:nvSpPr>
          <p:cNvPr id="6" name="PlaceHolder 1"/>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0" r:id="rId20"/>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CustomShape 1"/>
          <p:cNvSpPr/>
          <p:nvPr/>
        </p:nvSpPr>
        <p:spPr>
          <a:xfrm>
            <a:off x="3200400" y="110520"/>
            <a:ext cx="5796360" cy="80244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1800" spc="-1" strike="noStrike">
                <a:solidFill>
                  <a:srgbClr val="000000"/>
                </a:solidFill>
                <a:latin typeface="News Gothic MT"/>
                <a:ea typeface="DejaVu Sans"/>
              </a:rPr>
              <a:t>Dynamics of flow-networks in porous media</a:t>
            </a:r>
            <a:endParaRPr b="0" lang="en-US" sz="1800" spc="-1" strike="noStrike">
              <a:latin typeface="Arial"/>
            </a:endParaRPr>
          </a:p>
        </p:txBody>
      </p:sp>
      <p:sp>
        <p:nvSpPr>
          <p:cNvPr id="51" name="CustomShape 2"/>
          <p:cNvSpPr/>
          <p:nvPr/>
        </p:nvSpPr>
        <p:spPr>
          <a:xfrm>
            <a:off x="4442040" y="1052280"/>
            <a:ext cx="4792680" cy="50112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900" spc="-1" strike="noStrike" baseline="30000">
                <a:solidFill>
                  <a:srgbClr val="ffffff"/>
                </a:solidFill>
                <a:latin typeface="News Gothic MT"/>
                <a:ea typeface="DejaVu Sans"/>
              </a:rPr>
              <a:t>1</a:t>
            </a:r>
            <a:r>
              <a:rPr b="1" lang="en-US" sz="900" spc="-1" strike="noStrike">
                <a:solidFill>
                  <a:srgbClr val="ffffff"/>
                </a:solidFill>
                <a:latin typeface="News Gothic MT"/>
                <a:ea typeface="DejaVu Sans"/>
              </a:rPr>
              <a:t>Ahmad Zareei, </a:t>
            </a:r>
            <a:r>
              <a:rPr b="1" lang="en-US" sz="900" spc="-1" strike="noStrike" baseline="30000">
                <a:solidFill>
                  <a:srgbClr val="ffffff"/>
                </a:solidFill>
                <a:latin typeface="News Gothic MT"/>
                <a:ea typeface="DejaVu Sans"/>
              </a:rPr>
              <a:t>1</a:t>
            </a:r>
            <a:r>
              <a:rPr b="1" lang="en-US" sz="900" spc="-1" strike="noStrike">
                <a:solidFill>
                  <a:srgbClr val="ffffff"/>
                </a:solidFill>
                <a:latin typeface="News Gothic MT"/>
                <a:ea typeface="DejaVu Sans"/>
              </a:rPr>
              <a:t>Deng Pan, </a:t>
            </a:r>
            <a:r>
              <a:rPr b="1" lang="en-US" sz="900" spc="-1" strike="noStrike" baseline="30000">
                <a:solidFill>
                  <a:srgbClr val="ffffff"/>
                </a:solidFill>
                <a:latin typeface="News Gothic MT"/>
                <a:ea typeface="DejaVu Sans"/>
              </a:rPr>
              <a:t>1</a:t>
            </a:r>
            <a:r>
              <a:rPr b="1" lang="en-US" sz="900" spc="-1" strike="noStrike">
                <a:solidFill>
                  <a:srgbClr val="ffffff"/>
                </a:solidFill>
                <a:latin typeface="News Gothic MT"/>
                <a:ea typeface="DejaVu Sans"/>
              </a:rPr>
              <a:t>Ariel Amir, </a:t>
            </a:r>
            <a:r>
              <a:rPr b="1" lang="en-US" sz="900" spc="-1" strike="noStrike" baseline="30000">
                <a:solidFill>
                  <a:srgbClr val="ffffff"/>
                </a:solidFill>
                <a:latin typeface="News Gothic MT"/>
                <a:ea typeface="DejaVu Sans"/>
              </a:rPr>
              <a:t>1</a:t>
            </a:r>
            <a:r>
              <a:rPr b="1" lang="en-US" sz="900" spc="-1" strike="noStrike">
                <a:solidFill>
                  <a:srgbClr val="ffffff"/>
                </a:solidFill>
                <a:latin typeface="News Gothic MT"/>
                <a:ea typeface="DejaVu Sans"/>
              </a:rPr>
              <a:t>Dave Weitz, </a:t>
            </a:r>
            <a:r>
              <a:rPr b="1" lang="en-US" sz="900" spc="-1" strike="noStrike" baseline="30000">
                <a:solidFill>
                  <a:srgbClr val="ffffff"/>
                </a:solidFill>
                <a:latin typeface="News Gothic MT"/>
                <a:ea typeface="DejaVu Sans"/>
              </a:rPr>
              <a:t>2</a:t>
            </a:r>
            <a:r>
              <a:rPr b="1" lang="en-US" sz="900" spc="-1" strike="noStrike">
                <a:solidFill>
                  <a:srgbClr val="ffffff"/>
                </a:solidFill>
                <a:latin typeface="News Gothic MT"/>
                <a:ea typeface="DejaVu Sans"/>
              </a:rPr>
              <a:t>Shima Parsa </a:t>
            </a:r>
            <a:endParaRPr b="0" lang="en-US" sz="900" spc="-1" strike="noStrike">
              <a:latin typeface="Arial"/>
            </a:endParaRPr>
          </a:p>
          <a:p>
            <a:pPr>
              <a:lnSpc>
                <a:spcPct val="100000"/>
              </a:lnSpc>
            </a:pPr>
            <a:r>
              <a:rPr b="1" lang="en-US" sz="900" spc="-1" strike="noStrike" baseline="30000">
                <a:solidFill>
                  <a:srgbClr val="ffffff"/>
                </a:solidFill>
                <a:latin typeface="News Gothic MT"/>
                <a:ea typeface="DejaVu Sans"/>
              </a:rPr>
              <a:t>1</a:t>
            </a:r>
            <a:r>
              <a:rPr b="1" lang="en-US" sz="900" spc="-1" strike="noStrike">
                <a:solidFill>
                  <a:srgbClr val="ffffff"/>
                </a:solidFill>
                <a:latin typeface="News Gothic MT"/>
                <a:ea typeface="DejaVu Sans"/>
              </a:rPr>
              <a:t>Harvard University, </a:t>
            </a:r>
            <a:r>
              <a:rPr b="1" lang="en-US" sz="900" spc="-1" strike="noStrike" baseline="30000">
                <a:solidFill>
                  <a:srgbClr val="ffffff"/>
                </a:solidFill>
                <a:latin typeface="News Gothic MT"/>
                <a:ea typeface="DejaVu Sans"/>
              </a:rPr>
              <a:t>2</a:t>
            </a:r>
            <a:r>
              <a:rPr b="1" lang="en-US" sz="900" spc="-1" strike="noStrike">
                <a:solidFill>
                  <a:srgbClr val="ffffff"/>
                </a:solidFill>
                <a:latin typeface="News Gothic MT"/>
                <a:ea typeface="DejaVu Sans"/>
              </a:rPr>
              <a:t>Rochester Institute of Technology </a:t>
            </a:r>
            <a:endParaRPr b="0" lang="en-US" sz="900" spc="-1" strike="noStrike">
              <a:latin typeface="Arial"/>
            </a:endParaRPr>
          </a:p>
          <a:p>
            <a:pPr>
              <a:lnSpc>
                <a:spcPct val="100000"/>
              </a:lnSpc>
            </a:pPr>
            <a:endParaRPr b="0" lang="en-US" sz="900" spc="-1" strike="noStrike">
              <a:latin typeface="Arial"/>
            </a:endParaRPr>
          </a:p>
        </p:txBody>
      </p:sp>
      <p:sp>
        <p:nvSpPr>
          <p:cNvPr id="52" name="CustomShape 3"/>
          <p:cNvSpPr/>
          <p:nvPr/>
        </p:nvSpPr>
        <p:spPr>
          <a:xfrm>
            <a:off x="152280" y="348480"/>
            <a:ext cx="2758320" cy="27216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1200" spc="-1" strike="noStrike">
                <a:solidFill>
                  <a:srgbClr val="ffffff"/>
                </a:solidFill>
                <a:latin typeface="News Gothic MT"/>
                <a:ea typeface="DejaVu Sans"/>
              </a:rPr>
              <a:t>MRSEC </a:t>
            </a:r>
            <a:endParaRPr b="0" lang="en-US" sz="1200" spc="-1" strike="noStrike">
              <a:latin typeface="Arial"/>
            </a:endParaRPr>
          </a:p>
        </p:txBody>
      </p:sp>
      <p:sp>
        <p:nvSpPr>
          <p:cNvPr id="53" name="CustomShape 4"/>
          <p:cNvSpPr/>
          <p:nvPr/>
        </p:nvSpPr>
        <p:spPr>
          <a:xfrm rot="21592200">
            <a:off x="116280" y="1176840"/>
            <a:ext cx="3834360" cy="55645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Arial"/>
                <a:ea typeface="Noto Sans CJK SC"/>
              </a:rPr>
              <a:t>Understanding flow and transport of fluids and material in porous media is important for many industrial and environmental applications.</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Arial"/>
                <a:ea typeface="Noto Sans CJK SC"/>
              </a:rPr>
              <a:t>We model a porous medium as a network of pores connected with cylindrical tubes representing the pore-throats. Using this simplified model, we explain the experimentally observed exponential distribution of local fluid velocity in a disordered porous media.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Arial"/>
                <a:ea typeface="Noto Sans CJK SC"/>
              </a:rPr>
              <a:t>Considering the evolution of the network in time, we find rich dynamics. Depending on the underlying constitutive law the system either becomes homogeneous over time or forms channels. </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p:txBody>
      </p:sp>
      <p:sp>
        <p:nvSpPr>
          <p:cNvPr id="54" name="CustomShape 5"/>
          <p:cNvSpPr/>
          <p:nvPr/>
        </p:nvSpPr>
        <p:spPr>
          <a:xfrm>
            <a:off x="3785040" y="4475160"/>
            <a:ext cx="5319360" cy="1612440"/>
          </a:xfrm>
          <a:prstGeom prst="rect">
            <a:avLst/>
          </a:prstGeom>
          <a:noFill/>
          <a:ln>
            <a:noFill/>
          </a:ln>
        </p:spPr>
        <p:style>
          <a:lnRef idx="0"/>
          <a:fillRef idx="0"/>
          <a:effectRef idx="0"/>
          <a:fontRef idx="minor"/>
        </p:style>
        <p:txBody>
          <a:bodyPr lIns="90000" rIns="90000" tIns="45000" bIns="45000"/>
          <a:p>
            <a:pPr algn="just">
              <a:lnSpc>
                <a:spcPct val="100000"/>
              </a:lnSpc>
            </a:pPr>
            <a:r>
              <a:rPr b="1" lang="en-US" sz="1000" spc="-1" strike="noStrike">
                <a:solidFill>
                  <a:srgbClr val="000000"/>
                </a:solidFill>
                <a:latin typeface="News Gothic MT"/>
                <a:ea typeface="DejaVu Sans"/>
              </a:rPr>
              <a:t>Pore-level flow velocity magnitude: </a:t>
            </a:r>
            <a:r>
              <a:rPr b="0" lang="en-US" sz="1000" spc="-1" strike="noStrike">
                <a:solidFill>
                  <a:srgbClr val="000000"/>
                </a:solidFill>
                <a:latin typeface="News Gothic MT"/>
                <a:ea typeface="DejaVu Sans"/>
              </a:rPr>
              <a:t>(a) Cross-section of a porous media (sandstone)  obtained using computerized tomography scan; (b) Schematic of a topologically random network; (c) Experimental results of fluid velocity in a porous media made of glass-beads before (top-row) and after polymer flow (bottom row) which results in changes in network structure; (d) Probability density function, PDF, of the magnitude of flow velocities normalized by the inverse square root of the permeability. Inset shows the linear relation between relative average velocity and the inverse square root of permeability; (e) different long-time behavior of a porous network depending on various erosion laws, changing from channeling instability (left) to homogenization (right) indicating the rich physics in a porous network system. </a:t>
            </a:r>
            <a:endParaRPr b="0" lang="en-US" sz="1000" spc="-1" strike="noStrike">
              <a:latin typeface="Arial"/>
            </a:endParaRPr>
          </a:p>
        </p:txBody>
      </p:sp>
      <p:sp>
        <p:nvSpPr>
          <p:cNvPr id="55" name="CustomShape 6"/>
          <p:cNvSpPr/>
          <p:nvPr/>
        </p:nvSpPr>
        <p:spPr>
          <a:xfrm>
            <a:off x="3878640" y="512640"/>
            <a:ext cx="183240" cy="367920"/>
          </a:xfrm>
          <a:prstGeom prst="rect">
            <a:avLst/>
          </a:prstGeom>
          <a:noFill/>
          <a:ln>
            <a:noFill/>
          </a:ln>
        </p:spPr>
        <p:style>
          <a:lnRef idx="0"/>
          <a:fillRef idx="0"/>
          <a:effectRef idx="0"/>
          <a:fontRef idx="minor"/>
        </p:style>
      </p:sp>
      <p:pic>
        <p:nvPicPr>
          <p:cNvPr id="56" name="" descr=""/>
          <p:cNvPicPr/>
          <p:nvPr/>
        </p:nvPicPr>
        <p:blipFill>
          <a:blip r:embed="rId1"/>
          <a:stretch/>
        </p:blipFill>
        <p:spPr>
          <a:xfrm>
            <a:off x="3798000" y="1629360"/>
            <a:ext cx="5321880" cy="279576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Breeze.thmx</Template>
  <TotalTime>13011</TotalTime>
  <Application>LibreOffice/6.0.7.3$Linux_X86_64 LibreOffice_project/00m0$Build-3</Application>
  <Words>251</Words>
  <Paragraphs>12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2016-07-19T18:16:54Z</dcterms:created>
  <dc:creator>rob</dc:creator>
  <dc:description/>
  <dc:language>en-US</dc:language>
  <cp:lastModifiedBy/>
  <cp:lastPrinted>2016-08-01T15:14:13Z</cp:lastPrinted>
  <dcterms:modified xsi:type="dcterms:W3CDTF">2021-03-02T10:27:34Z</dcterms:modified>
  <cp:revision>63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vt:i4>
  </property>
</Properties>
</file>